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40" r:id="rId2"/>
  </p:sldIdLst>
  <p:sldSz cx="9601200" cy="5400675"/>
  <p:notesSz cx="6858000" cy="9144000"/>
  <p:custDataLst>
    <p:tags r:id="rId5"/>
  </p:custDataLst>
  <p:defaultTextStyle>
    <a:defPPr>
      <a:defRPr lang="zh-CN"/>
    </a:defPPr>
    <a:lvl1pPr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82600" indent="-25400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66788" indent="-52388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450975" indent="-79375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935163" indent="-106363" algn="l" defTabSz="96678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0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0BDEA"/>
    <a:srgbClr val="00ADDF"/>
    <a:srgbClr val="CCECFF"/>
    <a:srgbClr val="00B0F0"/>
    <a:srgbClr val="6699FF"/>
    <a:srgbClr val="33CCFF"/>
    <a:srgbClr val="83BD4D"/>
    <a:srgbClr val="B3A5D5"/>
    <a:srgbClr val="FEB8E8"/>
    <a:srgbClr val="F465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2" autoAdjust="0"/>
    <p:restoredTop sz="94660"/>
  </p:normalViewPr>
  <p:slideViewPr>
    <p:cSldViewPr>
      <p:cViewPr>
        <p:scale>
          <a:sx n="107" d="100"/>
          <a:sy n="107" d="100"/>
        </p:scale>
        <p:origin x="-2046" y="-786"/>
      </p:cViewPr>
      <p:guideLst>
        <p:guide orient="horz" pos="1701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4327773104575683"/>
          <c:w val="1"/>
          <c:h val="0.64312034606388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explosion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spPr>
              <a:solidFill>
                <a:srgbClr val="90BDEA"/>
              </a:solidFill>
            </c:spPr>
          </c:dPt>
          <c:dLbls>
            <c:numFmt formatCode="#,##0.0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707.1</c:v>
                </c:pt>
                <c:pt idx="1">
                  <c:v>8567.6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4127794044389392"/>
          <c:w val="0.9488154093989557"/>
          <c:h val="0.15872205955610677"/>
        </c:manualLayout>
      </c:layout>
      <c:txPr>
        <a:bodyPr/>
        <a:lstStyle/>
        <a:p>
          <a:pPr>
            <a:defRPr sz="800">
              <a:latin typeface="робот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7715329609841404E-2"/>
          <c:y val="8.5630961639183031E-2"/>
          <c:w val="0.83995654523234708"/>
          <c:h val="0.802716364848349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7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5"/>
              </a:solidFill>
            </c:spPr>
          </c:dPt>
          <c:dPt>
            <c:idx val="3"/>
            <c:spPr>
              <a:solidFill>
                <a:srgbClr val="90BDEA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Налоги на имущество</c:v>
                </c:pt>
                <c:pt idx="2">
                  <c:v>Прочие налоговые и 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0.64500000000000002</c:v>
                </c:pt>
                <c:pt idx="1">
                  <c:v>0.20100000000000001</c:v>
                </c:pt>
                <c:pt idx="2">
                  <c:v>0.15399999999999991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74446410716269618"/>
          <c:w val="0.95380804249263362"/>
          <c:h val="0.22167775009125967"/>
        </c:manualLayout>
      </c:layout>
      <c:txPr>
        <a:bodyPr/>
        <a:lstStyle/>
        <a:p>
          <a:pPr>
            <a:defRPr sz="900">
              <a:latin typeface="робот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5318738739173937"/>
          <c:y val="0.11933396289301189"/>
          <c:w val="0.82764173545934605"/>
          <c:h val="0.82747586869432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3399FF"/>
              </a:solidFill>
            </c:spPr>
          </c:dPt>
          <c:dPt>
            <c:idx val="1"/>
            <c:explosion val="31"/>
            <c:spPr>
              <a:solidFill>
                <a:srgbClr val="90BDEA"/>
              </a:solidFill>
            </c:spPr>
          </c:dPt>
          <c:dPt>
            <c:idx val="2"/>
            <c:explosion val="16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50000"/>
                </a:schemeClr>
              </a:solidFill>
            </c:spPr>
          </c:dPt>
          <c:dLbls>
            <c:dLbl>
              <c:idx val="2"/>
              <c:layout>
                <c:manualLayout>
                  <c:x val="4.9910517188911388E-2"/>
                  <c:y val="-1.020311468660345E-2"/>
                </c:manualLayout>
              </c:layout>
              <c:showVal val="1"/>
            </c:dLbl>
            <c:dLbl>
              <c:idx val="3"/>
              <c:layout>
                <c:manualLayout>
                  <c:x val="1.433989218589238E-2"/>
                  <c:y val="-7.1525140997405506E-2"/>
                </c:manualLayout>
              </c:layout>
              <c:showVal val="1"/>
            </c:dLbl>
            <c:dLbl>
              <c:idx val="4"/>
              <c:layout>
                <c:manualLayout>
                  <c:x val="9.8060360443042699E-2"/>
                  <c:y val="-1.9651819732448044E-2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Прочие 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0.86677271724181504</c:v>
                </c:pt>
                <c:pt idx="1">
                  <c:v>8.3134120510232445E-2</c:v>
                </c:pt>
                <c:pt idx="2">
                  <c:v>5.0093162247952676E-2</c:v>
                </c:pt>
              </c:numCache>
            </c:numRef>
          </c:val>
        </c:ser>
      </c:pie3DChart>
    </c:plotArea>
    <c:legend>
      <c:legendPos val="t"/>
      <c:layout>
        <c:manualLayout>
          <c:xMode val="edge"/>
          <c:yMode val="edge"/>
          <c:x val="0.10789652598986592"/>
          <c:y val="0.76374071181633452"/>
          <c:w val="0.77363062090323365"/>
          <c:h val="0.23490322970650321"/>
        </c:manualLayout>
      </c:layout>
      <c:txPr>
        <a:bodyPr/>
        <a:lstStyle/>
        <a:p>
          <a:pPr>
            <a:defRPr sz="900">
              <a:latin typeface="робот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0.70536</cdr:x>
      <cdr:y>0</cdr:y>
    </cdr:from>
    <cdr:to>
      <cdr:x>1</cdr:x>
      <cdr:y>0.10714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31654" y="0"/>
          <a:ext cx="848666" cy="21602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BFAF72-1563-47D6-B7E6-34529404EE30}" type="datetimeFigureOut">
              <a:rPr lang="zh-CN" altLang="en-US"/>
              <a:pPr>
                <a:defRPr/>
              </a:pPr>
              <a:t>2024/1/25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19187B-8851-4471-879F-35BFB0C031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8538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01866E4-F001-4660-AF58-DE5DC3ECCFA6}" type="datetimeFigureOut">
              <a:rPr lang="zh-CN" altLang="en-US"/>
              <a:pPr>
                <a:defRPr/>
              </a:pPr>
              <a:t>2024/1/25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8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80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7079287-648C-4B3D-8FE1-F0E0722F13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58465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2600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788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975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163" algn="l" defTabSz="9667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502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3403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7303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1204" algn="l" defTabSz="96780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8378"/>
      </p:ext>
    </p:extLst>
  </p:cSld>
  <p:clrMapOvr>
    <a:masterClrMapping/>
  </p:clrMapOvr>
  <p:transition spd="med" advTm="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56075271"/>
      </p:ext>
    </p:extLst>
  </p:cSld>
  <p:clrMapOvr>
    <a:masterClrMapping/>
  </p:clrMapOvr>
  <p:transition spd="med" advTm="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06116412"/>
      </p:ext>
    </p:extLst>
  </p:cSld>
  <p:clrMapOvr>
    <a:masterClrMapping/>
  </p:clrMapOvr>
  <p:transition spd="med" advTm="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0083" y="287536"/>
            <a:ext cx="8281035" cy="1043881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0083" y="1437681"/>
            <a:ext cx="8281035" cy="3426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60082" y="5005626"/>
            <a:ext cx="2160270" cy="287536"/>
          </a:xfrm>
          <a:prstGeom prst="rect">
            <a:avLst/>
          </a:prstGeom>
        </p:spPr>
        <p:txBody>
          <a:bodyPr/>
          <a:lstStyle/>
          <a:p>
            <a:fld id="{D2E55C80-E197-4DF2-B7E4-783FB352D29B}" type="datetimeFigureOut">
              <a:rPr lang="zh-CN" altLang="en-US" smtClean="0"/>
              <a:pPr/>
              <a:t>2024/1/25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80398" y="5005626"/>
            <a:ext cx="3240405" cy="287536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0848" y="5005626"/>
            <a:ext cx="2160270" cy="287536"/>
          </a:xfrm>
          <a:prstGeom prst="rect">
            <a:avLst/>
          </a:prstGeom>
        </p:spPr>
        <p:txBody>
          <a:bodyPr/>
          <a:lstStyle/>
          <a:p>
            <a:fld id="{8412197A-6E6C-49FE-B5AB-060DA0705F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9031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dmin\Desktop\shutterstock_129456278 [转换]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82" t="10876" r="4382" b="11290"/>
          <a:stretch/>
        </p:blipFill>
        <p:spPr bwMode="auto">
          <a:xfrm>
            <a:off x="0" y="1"/>
            <a:ext cx="960120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8" r:id="rId2"/>
    <p:sldLayoutId id="2147483659" r:id="rId3"/>
    <p:sldLayoutId id="2147483661" r:id="rId4"/>
  </p:sldLayoutIdLst>
  <p:transition spd="med" advTm="0">
    <p:pull/>
  </p:transition>
  <p:txStyles>
    <p:titleStyle>
      <a:lvl1pPr algn="ctr" defTabSz="966788" rtl="0" fontAlgn="base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572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9144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3716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828800" algn="ctr" defTabSz="966788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361950" indent="-36195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813" indent="-301625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9675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463" indent="-241300" algn="l" defTabSz="9667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1453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5353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9254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3154" indent="-241950" algn="l" defTabSz="96780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900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801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701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5602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9502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3403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7303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204" algn="l" defTabSz="96780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0"/>
          <p:cNvSpPr/>
          <p:nvPr/>
        </p:nvSpPr>
        <p:spPr>
          <a:xfrm>
            <a:off x="120080" y="540097"/>
            <a:ext cx="9289032" cy="4752528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endParaRPr lang="zh-CN" altLang="en-US" sz="1890" dirty="0"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36104" y="3204393"/>
          <a:ext cx="8856984" cy="17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948"/>
                <a:gridCol w="1864629"/>
                <a:gridCol w="1670398"/>
                <a:gridCol w="151500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показатель</a:t>
                      </a:r>
                      <a:endParaRPr lang="ru-RU" sz="16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(утверждено решением 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о бюджете), тыс. руб.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/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на 31 декабря 2023 </a:t>
                      </a:r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года, тыс. руб.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в</a:t>
                      </a:r>
                      <a:r>
                        <a:rPr lang="ru-RU" sz="10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 % к утвержденным плановым назначениям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300" baseline="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300" baseline="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794,0</a:t>
                      </a:r>
                      <a:endParaRPr lang="ru-RU" sz="13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707,1</a:t>
                      </a:r>
                      <a:endParaRPr lang="ru-RU" sz="13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89,1</a:t>
                      </a:r>
                      <a:endParaRPr lang="ru-RU" sz="13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3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8 913,3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8 567,6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96,1</a:t>
                      </a:r>
                      <a:endParaRPr lang="ru-RU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300" b="1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ИТОГО</a:t>
                      </a:r>
                      <a:endParaRPr lang="ru-RU" sz="1300" b="1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9 707,3</a:t>
                      </a:r>
                      <a:endParaRPr lang="ru-RU" sz="13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9 274,7</a:t>
                      </a:r>
                      <a:endParaRPr lang="ru-RU" sz="13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95,5</a:t>
                      </a:r>
                      <a:endParaRPr lang="ru-RU" sz="13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0BDEA"/>
                    </a:solidFill>
                  </a:tcPr>
                </a:tc>
              </a:tr>
            </a:tbl>
          </a:graphicData>
        </a:graphic>
      </p:graphicFrame>
      <p:sp>
        <p:nvSpPr>
          <p:cNvPr id="4" name="前言"/>
          <p:cNvSpPr>
            <a:spLocks noChangeArrowheads="1"/>
          </p:cNvSpPr>
          <p:nvPr/>
        </p:nvSpPr>
        <p:spPr bwMode="auto">
          <a:xfrm>
            <a:off x="0" y="23318"/>
            <a:ext cx="9049072" cy="835589"/>
          </a:xfrm>
          <a:prstGeom prst="rect">
            <a:avLst/>
          </a:prstGeom>
          <a:noFill/>
          <a:ln w="9525">
            <a:noFill/>
            <a:bevel/>
            <a:headEnd/>
            <a:tailEnd/>
          </a:ln>
        </p:spPr>
        <p:txBody>
          <a:bodyPr wrap="square" lIns="95990" tIns="47994" rIns="95990" bIns="47994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Исполнение доходной части бюджета сельского поселения Анненское </a:t>
            </a:r>
          </a:p>
          <a:p>
            <a:pPr algn="ctr"/>
            <a:r>
              <a:rPr lang="ru-RU" sz="1600" dirty="0" smtClean="0">
                <a:latin typeface="+mn-lt"/>
              </a:rPr>
              <a:t>на 31 декабря 2023 года</a:t>
            </a:r>
            <a:endParaRPr lang="ru-RU" sz="1400" dirty="0" smtClean="0">
              <a:latin typeface="+mn-lt"/>
            </a:endParaRPr>
          </a:p>
          <a:p>
            <a:pPr algn="just"/>
            <a:r>
              <a:rPr lang="ru-RU" sz="1600" dirty="0" smtClean="0">
                <a:latin typeface="робот"/>
              </a:rPr>
              <a:t>								</a:t>
            </a:r>
            <a:endParaRPr lang="zh-CN" altLang="en-US" sz="1200" dirty="0">
              <a:latin typeface="Робот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240760" y="828129"/>
          <a:ext cx="28803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192088" y="612105"/>
          <a:ext cx="316835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2640360" y="612105"/>
          <a:ext cx="331236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6096744" y="756121"/>
            <a:ext cx="72008" cy="2232248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 w="19050">
            <a:solidFill>
              <a:schemeClr val="accent6">
                <a:lumMod val="25000"/>
                <a:lumOff val="75000"/>
              </a:schemeClr>
            </a:solidFill>
            <a:bevel/>
            <a:headEnd/>
            <a:tailEnd/>
          </a:ln>
        </p:spPr>
        <p:txBody>
          <a:bodyPr lIns="71996" tIns="35999" rIns="71996" bIns="35999" anchor="ctr"/>
          <a:lstStyle/>
          <a:p>
            <a:pPr algn="ctr"/>
            <a:endParaRPr lang="zh-CN" altLang="zh-CN" sz="1890" dirty="0">
              <a:ln>
                <a:solidFill>
                  <a:schemeClr val="tx1"/>
                </a:solidFill>
              </a:ln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33"/>
          <p:cNvGrpSpPr/>
          <p:nvPr/>
        </p:nvGrpSpPr>
        <p:grpSpPr>
          <a:xfrm>
            <a:off x="264096" y="612105"/>
            <a:ext cx="432048" cy="432048"/>
            <a:chOff x="7097719" y="1832372"/>
            <a:chExt cx="980337" cy="980337"/>
          </a:xfrm>
        </p:grpSpPr>
        <p:grpSp>
          <p:nvGrpSpPr>
            <p:cNvPr id="16" name="组合 34"/>
            <p:cNvGrpSpPr/>
            <p:nvPr/>
          </p:nvGrpSpPr>
          <p:grpSpPr>
            <a:xfrm>
              <a:off x="7097719" y="1832372"/>
              <a:ext cx="980337" cy="980337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3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9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椭圆 37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9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" name="Freeform 41"/>
            <p:cNvSpPr>
              <a:spLocks noEditPoints="1" noChangeArrowheads="1"/>
            </p:cNvSpPr>
            <p:nvPr/>
          </p:nvSpPr>
          <p:spPr bwMode="auto">
            <a:xfrm>
              <a:off x="7334035" y="2103125"/>
              <a:ext cx="476079" cy="381999"/>
            </a:xfrm>
            <a:custGeom>
              <a:avLst/>
              <a:gdLst>
                <a:gd name="T0" fmla="*/ 2147483647 w 72"/>
                <a:gd name="T1" fmla="*/ 2147483647 h 58"/>
                <a:gd name="T2" fmla="*/ 2147483647 w 72"/>
                <a:gd name="T3" fmla="*/ 2147483647 h 58"/>
                <a:gd name="T4" fmla="*/ 2147483647 w 72"/>
                <a:gd name="T5" fmla="*/ 2147483647 h 58"/>
                <a:gd name="T6" fmla="*/ 2147483647 w 72"/>
                <a:gd name="T7" fmla="*/ 2147483647 h 58"/>
                <a:gd name="T8" fmla="*/ 2147483647 w 72"/>
                <a:gd name="T9" fmla="*/ 2147483647 h 58"/>
                <a:gd name="T10" fmla="*/ 2147483647 w 72"/>
                <a:gd name="T11" fmla="*/ 0 h 58"/>
                <a:gd name="T12" fmla="*/ 2147483647 w 72"/>
                <a:gd name="T13" fmla="*/ 0 h 58"/>
                <a:gd name="T14" fmla="*/ 2147483647 w 72"/>
                <a:gd name="T15" fmla="*/ 2147483647 h 58"/>
                <a:gd name="T16" fmla="*/ 2147483647 w 72"/>
                <a:gd name="T17" fmla="*/ 2147483647 h 58"/>
                <a:gd name="T18" fmla="*/ 2147483647 w 72"/>
                <a:gd name="T19" fmla="*/ 2147483647 h 58"/>
                <a:gd name="T20" fmla="*/ 2147483647 w 72"/>
                <a:gd name="T21" fmla="*/ 2147483647 h 58"/>
                <a:gd name="T22" fmla="*/ 0 w 72"/>
                <a:gd name="T23" fmla="*/ 2147483647 h 58"/>
                <a:gd name="T24" fmla="*/ 0 w 72"/>
                <a:gd name="T25" fmla="*/ 2147483647 h 58"/>
                <a:gd name="T26" fmla="*/ 2147483647 w 72"/>
                <a:gd name="T27" fmla="*/ 2147483647 h 58"/>
                <a:gd name="T28" fmla="*/ 2147483647 w 72"/>
                <a:gd name="T29" fmla="*/ 2147483647 h 58"/>
                <a:gd name="T30" fmla="*/ 2147483647 w 72"/>
                <a:gd name="T31" fmla="*/ 2147483647 h 58"/>
                <a:gd name="T32" fmla="*/ 2147483647 w 72"/>
                <a:gd name="T33" fmla="*/ 2147483647 h 58"/>
                <a:gd name="T34" fmla="*/ 0 w 72"/>
                <a:gd name="T35" fmla="*/ 2147483647 h 58"/>
                <a:gd name="T36" fmla="*/ 2147483647 w 72"/>
                <a:gd name="T37" fmla="*/ 2147483647 h 58"/>
                <a:gd name="T38" fmla="*/ 2147483647 w 72"/>
                <a:gd name="T39" fmla="*/ 2147483647 h 58"/>
                <a:gd name="T40" fmla="*/ 2147483647 w 72"/>
                <a:gd name="T41" fmla="*/ 2147483647 h 58"/>
                <a:gd name="T42" fmla="*/ 2147483647 w 72"/>
                <a:gd name="T43" fmla="*/ 2147483647 h 58"/>
                <a:gd name="T44" fmla="*/ 2147483647 w 72"/>
                <a:gd name="T45" fmla="*/ 2147483647 h 58"/>
                <a:gd name="T46" fmla="*/ 2147483647 w 72"/>
                <a:gd name="T47" fmla="*/ 2147483647 h 58"/>
                <a:gd name="T48" fmla="*/ 2147483647 w 72"/>
                <a:gd name="T49" fmla="*/ 2147483647 h 58"/>
                <a:gd name="T50" fmla="*/ 2147483647 w 72"/>
                <a:gd name="T51" fmla="*/ 2147483647 h 58"/>
                <a:gd name="T52" fmla="*/ 2147483647 w 72"/>
                <a:gd name="T53" fmla="*/ 2147483647 h 58"/>
                <a:gd name="T54" fmla="*/ 2147483647 w 72"/>
                <a:gd name="T55" fmla="*/ 2147483647 h 58"/>
                <a:gd name="T56" fmla="*/ 2147483647 w 72"/>
                <a:gd name="T57" fmla="*/ 2147483647 h 58"/>
                <a:gd name="T58" fmla="*/ 2147483647 w 72"/>
                <a:gd name="T59" fmla="*/ 2147483647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2"/>
                <a:gd name="T91" fmla="*/ 0 h 58"/>
                <a:gd name="T92" fmla="*/ 72 w 72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2" h="58">
                  <a:moveTo>
                    <a:pt x="25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53" y="11"/>
                    <a:pt x="53" y="11"/>
                    <a:pt x="53" y="11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3" y="2"/>
                    <a:pt x="51" y="0"/>
                    <a:pt x="4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20" y="2"/>
                    <a:pt x="20" y="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5" y="11"/>
                    <a:pt x="25" y="11"/>
                    <a:pt x="25" y="11"/>
                  </a:cubicBezTo>
                  <a:lnTo>
                    <a:pt x="25" y="5"/>
                  </a:lnTo>
                  <a:close/>
                  <a:moveTo>
                    <a:pt x="0" y="19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56"/>
                    <a:pt x="3" y="58"/>
                    <a:pt x="5" y="58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3" y="14"/>
                    <a:pt x="0" y="16"/>
                    <a:pt x="0" y="19"/>
                  </a:cubicBezTo>
                  <a:close/>
                  <a:moveTo>
                    <a:pt x="14" y="58"/>
                  </a:moveTo>
                  <a:cubicBezTo>
                    <a:pt x="59" y="58"/>
                    <a:pt x="59" y="58"/>
                    <a:pt x="59" y="58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14" y="14"/>
                    <a:pt x="14" y="14"/>
                    <a:pt x="14" y="14"/>
                  </a:cubicBezTo>
                  <a:lnTo>
                    <a:pt x="14" y="58"/>
                  </a:lnTo>
                  <a:close/>
                  <a:moveTo>
                    <a:pt x="67" y="14"/>
                  </a:moveTo>
                  <a:cubicBezTo>
                    <a:pt x="63" y="14"/>
                    <a:pt x="63" y="14"/>
                    <a:pt x="63" y="14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7" y="58"/>
                    <a:pt x="67" y="58"/>
                    <a:pt x="67" y="58"/>
                  </a:cubicBezTo>
                  <a:cubicBezTo>
                    <a:pt x="70" y="58"/>
                    <a:pt x="72" y="56"/>
                    <a:pt x="72" y="53"/>
                  </a:cubicBezTo>
                  <a:cubicBezTo>
                    <a:pt x="72" y="19"/>
                    <a:pt x="72" y="19"/>
                    <a:pt x="72" y="19"/>
                  </a:cubicBezTo>
                  <a:cubicBezTo>
                    <a:pt x="72" y="16"/>
                    <a:pt x="70" y="14"/>
                    <a:pt x="67" y="14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/>
          </p:spPr>
          <p:txBody>
            <a:bodyPr/>
            <a:lstStyle/>
            <a:p>
              <a:endParaRPr lang="zh-CN" altLang="en-US" sz="1890"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7" name="Picture 17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6984" y="108049"/>
            <a:ext cx="12002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f779f76140b889421db1ee92d38cd6ed4ffff"/>
  <p:tag name="ISPRING_RESOURCE_PATHS_HASH_PRESENTER" val="ecdd5e327c4efff999ae583afac36d791cae2b"/>
</p:tagLst>
</file>

<file path=ppt/theme/theme1.xml><?xml version="1.0" encoding="utf-8"?>
<a:theme xmlns:a="http://schemas.openxmlformats.org/drawingml/2006/main" name="Office 主题">
  <a:themeElements>
    <a:clrScheme name="自定义 40">
      <a:dk1>
        <a:sysClr val="windowText" lastClr="000000"/>
      </a:dk1>
      <a:lt1>
        <a:sysClr val="window" lastClr="FFFFFF"/>
      </a:lt1>
      <a:dk2>
        <a:srgbClr val="C00000"/>
      </a:dk2>
      <a:lt2>
        <a:srgbClr val="FF0000"/>
      </a:lt2>
      <a:accent1>
        <a:srgbClr val="FF66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7F7F7F"/>
      </a:accent5>
      <a:accent6>
        <a:srgbClr val="262626"/>
      </a:accent6>
      <a:hlink>
        <a:srgbClr val="262626"/>
      </a:hlink>
      <a:folHlink>
        <a:srgbClr val="7F7F7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5591</TotalTime>
  <Words>65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主题</vt:lpstr>
      <vt:lpstr>Слайд 1</vt:lpstr>
    </vt:vector>
  </TitlesOfParts>
  <Company>http://www.ypppt.com/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finans1</cp:lastModifiedBy>
  <cp:revision>790</cp:revision>
  <dcterms:created xsi:type="dcterms:W3CDTF">2013-07-25T03:25:48Z</dcterms:created>
  <dcterms:modified xsi:type="dcterms:W3CDTF">2024-01-25T05:36:06Z</dcterms:modified>
</cp:coreProperties>
</file>